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7244B19-936E-4CBE-80DB-2718A2155E5A}">
  <a:tblStyle styleId="{27244B19-936E-4CBE-80DB-2718A2155E5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endParaRPr/>
          </a:p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Shape 33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endParaRPr/>
          </a:p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Shape 36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Shape 37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Shape 38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Shape 39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Shape 40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Shape 40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Shape 41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Shape 42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Shape 42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pag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870080" y="0"/>
            <a:ext cx="11321920" cy="6858000"/>
          </a:xfrm>
          <a:prstGeom prst="rect">
            <a:avLst/>
          </a:prstGeom>
          <a:solidFill>
            <a:srgbClr val="FED726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unocolp town hall artwork-16x9.png" id="17" name="Shape 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32952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titled-4.png" id="18" name="Shape 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560" y="704765"/>
            <a:ext cx="3133344" cy="1438656"/>
          </a:xfrm>
          <a:prstGeom prst="rect">
            <a:avLst/>
          </a:prstGeom>
          <a:noFill/>
          <a:ln>
            <a:noFill/>
          </a:ln>
          <a:effectLst>
            <a:outerShdw blurRad="63500" rotWithShape="0" algn="tl" dir="2880000" dist="7620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9" name="Shape 7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main layou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870080" y="0"/>
            <a:ext cx="11321920" cy="602387"/>
          </a:xfrm>
          <a:prstGeom prst="rect">
            <a:avLst/>
          </a:prstGeom>
          <a:solidFill>
            <a:srgbClr val="FED726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unocolp town hall artwork-16x9.png" id="21" name="Shape 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885440" cy="1775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titled-5.png" id="22" name="Shape 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709" y="139396"/>
            <a:ext cx="1889760" cy="877824"/>
          </a:xfrm>
          <a:prstGeom prst="rect">
            <a:avLst/>
          </a:prstGeom>
          <a:noFill/>
          <a:ln>
            <a:noFill/>
          </a:ln>
          <a:effectLst>
            <a:outerShdw blurRad="63500" rotWithShape="0" algn="tl" dir="2700000" dist="7620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IM logo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unocolp town hall artwork-16x9.png" id="24" name="Shape 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121811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/>
          <p:nvPr/>
        </p:nvSpPr>
        <p:spPr>
          <a:xfrm>
            <a:off x="1" y="3065476"/>
            <a:ext cx="12181171" cy="727048"/>
          </a:xfrm>
          <a:prstGeom prst="rect">
            <a:avLst/>
          </a:prstGeom>
          <a:solidFill>
            <a:srgbClr val="002D5B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unocoLP GIM logo.png" id="26" name="Shape 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4640" y="1935480"/>
            <a:ext cx="6522720" cy="2987040"/>
          </a:xfrm>
          <a:prstGeom prst="rect">
            <a:avLst/>
          </a:prstGeom>
          <a:noFill/>
          <a:ln>
            <a:noFill/>
          </a:ln>
          <a:effectLst>
            <a:outerShdw blurRad="114300" rotWithShape="0" algn="tl" dir="3420000" dist="2159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3506682" y="2661761"/>
            <a:ext cx="7405998" cy="1892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Update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2382982" y="79958"/>
            <a:ext cx="980901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1300 – BOTTOM STORES TREND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8" name="Shape 158"/>
          <p:cNvGraphicFramePr/>
          <p:nvPr/>
        </p:nvGraphicFramePr>
        <p:xfrm>
          <a:off x="685050" y="2637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{27244B19-936E-4CBE-80DB-2718A2155E5A}</a:tableStyleId>
              </a:tblPr>
              <a:tblGrid>
                <a:gridCol w="1887300"/>
                <a:gridCol w="692600"/>
                <a:gridCol w="796500"/>
                <a:gridCol w="597375"/>
                <a:gridCol w="554100"/>
                <a:gridCol w="545425"/>
                <a:gridCol w="545425"/>
                <a:gridCol w="536775"/>
                <a:gridCol w="683950"/>
                <a:gridCol w="986975"/>
                <a:gridCol w="848450"/>
                <a:gridCol w="935025"/>
                <a:gridCol w="935025"/>
              </a:tblGrid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Manager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January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February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March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April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August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September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October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November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December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1309 Jesse Chavez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1305 Yolanda Flores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1306 Yadira Perez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1310 Ismael Flores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1308 Manuel Martinez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2419927" y="63914"/>
            <a:ext cx="9772073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1400 – MYSTERY SHOP SCORING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600" y="914400"/>
            <a:ext cx="8572500" cy="530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2382982" y="65667"/>
            <a:ext cx="980901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1400 – BOTTOM STORES TREND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0" name="Shape 170"/>
          <p:cNvGraphicFramePr/>
          <p:nvPr/>
        </p:nvGraphicFramePr>
        <p:xfrm>
          <a:off x="1115025" y="2590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{27244B19-936E-4CBE-80DB-2718A2155E5A}</a:tableStyleId>
              </a:tblPr>
              <a:tblGrid>
                <a:gridCol w="2002825"/>
                <a:gridCol w="725975"/>
                <a:gridCol w="766625"/>
                <a:gridCol w="588425"/>
                <a:gridCol w="504875"/>
                <a:gridCol w="545425"/>
                <a:gridCol w="614700"/>
                <a:gridCol w="467500"/>
                <a:gridCol w="683950"/>
                <a:gridCol w="926100"/>
                <a:gridCol w="770900"/>
                <a:gridCol w="935025"/>
                <a:gridCol w="935025"/>
              </a:tblGrid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Manager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January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February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March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April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August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September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October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November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December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1402 Area Manager 1402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3189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1405 Jimmy Seidenberg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243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1408 Kim Garlington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1401 Eddie Alarcon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1411 Hector Deleon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2419927" y="63914"/>
            <a:ext cx="9772073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1500 – MYSTERY SHOP SCORING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400" y="1066800"/>
            <a:ext cx="8572500" cy="530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/>
        </p:nvSpPr>
        <p:spPr>
          <a:xfrm>
            <a:off x="2382982" y="65667"/>
            <a:ext cx="980901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1500 – BOTTOM STORES TREND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2" name="Shape 182"/>
          <p:cNvGraphicFramePr/>
          <p:nvPr/>
        </p:nvGraphicFramePr>
        <p:xfrm>
          <a:off x="1006950" y="2781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{27244B19-936E-4CBE-80DB-2718A2155E5A}</a:tableStyleId>
              </a:tblPr>
              <a:tblGrid>
                <a:gridCol w="1754325"/>
                <a:gridCol w="703700"/>
                <a:gridCol w="796500"/>
                <a:gridCol w="597375"/>
                <a:gridCol w="554100"/>
                <a:gridCol w="545425"/>
                <a:gridCol w="545425"/>
                <a:gridCol w="536775"/>
                <a:gridCol w="683950"/>
                <a:gridCol w="986975"/>
                <a:gridCol w="848450"/>
                <a:gridCol w="935025"/>
                <a:gridCol w="935025"/>
              </a:tblGrid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Manager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January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February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March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April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August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September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October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November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December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1508 Patrick Landry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1504 Mike Bahlawan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1502 Gilbert Morales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1503 Ricardo Amador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1510 Shawn McCoy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2447636" y="78202"/>
            <a:ext cx="9744364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 &amp; FRIENDLY FILTER – MYSTERY SHOP SCORING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Shape 18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1800" y="1076325"/>
            <a:ext cx="7993856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/>
        </p:nvSpPr>
        <p:spPr>
          <a:xfrm>
            <a:off x="2447636" y="78202"/>
            <a:ext cx="9744364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 &amp; FRIENDLY FILTER – </a:t>
            </a: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DECEMBER</a:t>
            </a: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MYSTERY SHOP SCORES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Shape 19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2475" y="1191256"/>
            <a:ext cx="7993856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/>
        </p:nvSpPr>
        <p:spPr>
          <a:xfrm>
            <a:off x="2364509" y="92389"/>
            <a:ext cx="9827491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TOP OPPORTUNITY – TREND</a:t>
            </a: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1828800" y="672453"/>
            <a:ext cx="1048566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(Fast &amp; Friendly) Did the sales associate offer the guest an upsell item and/or 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 a complimentary item with their purchase? (3pts)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Shape 20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00" y="1752600"/>
            <a:ext cx="7993856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2262909" y="105488"/>
            <a:ext cx="9929091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TOP OPPORTUNITY – REGIONS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1828800" y="672453"/>
            <a:ext cx="1048566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(Fast &amp; Friendly) Did the sales associate offer the guest an upsell item and/or 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 a complimentary item with their purchase? (3pts)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Shape 20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00" y="1524000"/>
            <a:ext cx="7993856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/>
        </p:nvSpPr>
        <p:spPr>
          <a:xfrm>
            <a:off x="2382982" y="68771"/>
            <a:ext cx="980901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TOP OPPORTUNITY – REGION 100</a:t>
            </a: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1828800" y="672453"/>
            <a:ext cx="1048566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(Fast &amp; Friendly) Did the sales associate offer the guest an upsell item and/or 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 a complimentary item with their purchase? (3pts)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Shape 21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2744" y="1554956"/>
            <a:ext cx="7993856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4507549" y="71436"/>
            <a:ext cx="470090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STRIPES – MYSTERY SHOP SCORING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Shape 10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5925" y="1125126"/>
            <a:ext cx="7993856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2382982" y="83058"/>
            <a:ext cx="980901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TOP OPPORTUNITY – REGION 1100</a:t>
            </a: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1828800" y="672453"/>
            <a:ext cx="1048566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(Fast &amp; Friendly) Did the sales associate offer the guest an upsell item and/or 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 a complimentary item with their purchase? (3pts)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Shape 22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1631156"/>
            <a:ext cx="7993856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/>
        </p:nvSpPr>
        <p:spPr>
          <a:xfrm>
            <a:off x="2382982" y="68771"/>
            <a:ext cx="980901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TOP OPPORTUNITY – REGION 1200</a:t>
            </a: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1828800" y="672453"/>
            <a:ext cx="1048566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(Fast &amp; Friendly) Did the sales associate offer the guest an upsell item and/or 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 a complimentary item with their purchase? (3pts)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Shape 22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8944" y="1600200"/>
            <a:ext cx="7993856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/>
        </p:nvSpPr>
        <p:spPr>
          <a:xfrm>
            <a:off x="2382982" y="68771"/>
            <a:ext cx="9809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TOP OPPORTUNITY – REGION 1300</a:t>
            </a: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1828800" y="672453"/>
            <a:ext cx="1048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(Fast &amp; Friendly) Did the sales associate offer the guest an upsell item and/or 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 a complimentary item with their purchase? (3pts)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Shape 23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6999" y="1414463"/>
            <a:ext cx="8534401" cy="5214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2382982" y="54482"/>
            <a:ext cx="980901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TOP OPPORTUNITY – REGION 1400</a:t>
            </a: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1828800" y="672453"/>
            <a:ext cx="1048566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(Fast &amp; Friendly) Did the sales associate offer the guest an upsell item and/or 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 a complimentary item with their purchase? (3pts)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Shape 24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1800" y="1524000"/>
            <a:ext cx="8298655" cy="518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2382982" y="97346"/>
            <a:ext cx="980901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TOP OPPORTUNITY – REGION 1500</a:t>
            </a: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1828800" y="672453"/>
            <a:ext cx="1048566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(Fast &amp; Friendly) Did the sales associate offer the guest an upsell item and/or 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 a complimentary item with their purchase? (3pts)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Shape 25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1344" y="1533525"/>
            <a:ext cx="7993856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/>
        </p:nvSpPr>
        <p:spPr>
          <a:xfrm>
            <a:off x="2364509" y="78102"/>
            <a:ext cx="9827491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TOP OPPORTUNITY – TREND</a:t>
            </a: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2114550" y="781742"/>
            <a:ext cx="100774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(Fast &amp; Friendly) Were all refrigerated beverage 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(soda, beer, juice, milk, vault) doors well stocked? (4pts)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Shape 25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9400" y="1554956"/>
            <a:ext cx="7993856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2262909" y="63812"/>
            <a:ext cx="9929091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TOP OPPORTUNITY - REGIONS </a:t>
            </a: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2114550" y="767454"/>
            <a:ext cx="100774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(Fast &amp; Friendly) Were all refrigerated beverage 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(soda, beer, juice, milk, vault) doors well stocked? (4pts)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Shape 26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600" y="1676400"/>
            <a:ext cx="7993856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/>
        </p:nvSpPr>
        <p:spPr>
          <a:xfrm>
            <a:off x="2382982" y="68769"/>
            <a:ext cx="980901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TOP OPPORTUNITY – REGION 100</a:t>
            </a: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2114550" y="767455"/>
            <a:ext cx="100774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(Fast &amp; Friendly) Were all refrigerated beverage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(soda, beer, juice, milk, vault) doors well stocked? (4pts)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Shape 27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2744" y="1533525"/>
            <a:ext cx="7993856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/>
        </p:nvSpPr>
        <p:spPr>
          <a:xfrm>
            <a:off x="2382982" y="68769"/>
            <a:ext cx="9809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TOP OPPORTUNITY – REGION 1100</a:t>
            </a: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2114550" y="767455"/>
            <a:ext cx="1007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(Fast &amp; Friendly) Were all refrigerated beverage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(soda, beer, juice, milk, vault) doors well stocked? (4pts)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Shape 27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00" y="1609725"/>
            <a:ext cx="7993856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/>
        </p:nvSpPr>
        <p:spPr>
          <a:xfrm>
            <a:off x="2382982" y="54482"/>
            <a:ext cx="980901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TOP OPPORTUNITY – </a:t>
            </a: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EGION 1200</a:t>
            </a: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2114550" y="767455"/>
            <a:ext cx="100774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(Fast &amp; Friendly) Were all refrigerated beverage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(soda, beer, juice, milk, vault) doors well stocked? (4pts)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Shape 28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1600" y="1802062"/>
            <a:ext cx="7993856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2401455" y="71934"/>
            <a:ext cx="9790545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100 – MYSTERY SHOP SCORING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Shape 11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9975" y="1228913"/>
            <a:ext cx="7993856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/>
        </p:nvSpPr>
        <p:spPr>
          <a:xfrm>
            <a:off x="2382982" y="54481"/>
            <a:ext cx="980901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TOP OPPORTUNITY – REGION 1300</a:t>
            </a: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2114550" y="767455"/>
            <a:ext cx="100774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(Fast &amp; Friendly) Were all refrigerated beverage 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(soda, beer, juice, milk, vault) doors well stocked? (4pts)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Shape 29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600" y="1600200"/>
            <a:ext cx="8610599" cy="528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2382982" y="54481"/>
            <a:ext cx="9809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TOP OPPORTUNITY – REGION 1400</a:t>
            </a: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2114550" y="767455"/>
            <a:ext cx="1007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(Fast &amp; Friendly) Were all refrigerated beverage 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(soda, beer, juice, milk, vault) doors well stocked? (4pts)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Shape 29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4144" y="1609725"/>
            <a:ext cx="7993856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/>
        </p:nvSpPr>
        <p:spPr>
          <a:xfrm>
            <a:off x="2382982" y="54481"/>
            <a:ext cx="9809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TOP OPPORTUNITY – REGION 1500</a:t>
            </a: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2114550" y="767455"/>
            <a:ext cx="1007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(Fast &amp; Friendly) Were all refrigerated beverage 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(soda, beer, juice, milk, vault) doors well stocked? (4pts)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Shape 30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8944" y="1609725"/>
            <a:ext cx="7993856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4475104" y="727948"/>
            <a:ext cx="47657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(Clean &amp; Safe) Were the restrooms clean? (3pts)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 txBox="1"/>
          <p:nvPr/>
        </p:nvSpPr>
        <p:spPr>
          <a:xfrm>
            <a:off x="2364509" y="63814"/>
            <a:ext cx="9827491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TOP OPPORTUNITY – TREND</a:t>
            </a:r>
            <a:endParaRPr/>
          </a:p>
        </p:txBody>
      </p:sp>
      <p:pic>
        <p:nvPicPr>
          <p:cNvPr id="313" name="Shape 31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6600" y="1524000"/>
            <a:ext cx="7993856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/>
        </p:nvSpPr>
        <p:spPr>
          <a:xfrm>
            <a:off x="2262909" y="63814"/>
            <a:ext cx="9929091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TOP OPPORTUNITY – </a:t>
            </a: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DECEMBER</a:t>
            </a:r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4475104" y="727948"/>
            <a:ext cx="47657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(Clean &amp; Safe) Were the restrooms clean? (3pts)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Shape 32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5144" y="1524000"/>
            <a:ext cx="7993856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/>
        </p:nvSpPr>
        <p:spPr>
          <a:xfrm>
            <a:off x="4712753" y="750780"/>
            <a:ext cx="47657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(Clean &amp; Safe) Were the restrooms clean? (3pts)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no, please explain what was not clean: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Shape 326"/>
          <p:cNvSpPr txBox="1"/>
          <p:nvPr/>
        </p:nvSpPr>
        <p:spPr>
          <a:xfrm>
            <a:off x="2131104" y="78101"/>
            <a:ext cx="9929091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TOP OPPORTUNITY - </a:t>
            </a: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DECEMBER</a:t>
            </a:r>
            <a:endParaRPr/>
          </a:p>
        </p:txBody>
      </p:sp>
      <p:pic>
        <p:nvPicPr>
          <p:cNvPr id="327" name="Shape 32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0800" y="1676400"/>
            <a:ext cx="7993856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/>
        </p:nvSpPr>
        <p:spPr>
          <a:xfrm>
            <a:off x="2262909" y="63815"/>
            <a:ext cx="9929091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TOP OPPORTUNITY – REGION 100</a:t>
            </a: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4475104" y="727948"/>
            <a:ext cx="47657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(Clean &amp; Safe) Were the restrooms clean? (3pts)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Shape 33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5550" y="1601380"/>
            <a:ext cx="7993856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/>
        </p:nvSpPr>
        <p:spPr>
          <a:xfrm>
            <a:off x="4712753" y="750780"/>
            <a:ext cx="47657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(Clean &amp; Safe) Were the restrooms clean? (3pts)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no, please explain what was not clean: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Shape 340"/>
          <p:cNvSpPr txBox="1"/>
          <p:nvPr/>
        </p:nvSpPr>
        <p:spPr>
          <a:xfrm>
            <a:off x="2262909" y="63815"/>
            <a:ext cx="9929091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TOP OPPORTUNITY – REGION 100</a:t>
            </a:r>
            <a:endParaRPr/>
          </a:p>
        </p:txBody>
      </p:sp>
      <p:pic>
        <p:nvPicPr>
          <p:cNvPr id="341" name="Shape 34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8725" y="1476261"/>
            <a:ext cx="7993856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/>
        </p:nvSpPr>
        <p:spPr>
          <a:xfrm>
            <a:off x="2262909" y="63815"/>
            <a:ext cx="9929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TOP OPPORTUNITY – REGION 1100</a:t>
            </a: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4475104" y="727948"/>
            <a:ext cx="476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(Clean &amp; Safe) Were the restrooms clean? (3pts)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Shape 34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1075" y="1469448"/>
            <a:ext cx="7993856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/>
        </p:nvSpPr>
        <p:spPr>
          <a:xfrm>
            <a:off x="4712753" y="750780"/>
            <a:ext cx="4765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(Clean &amp; Safe) Were the restrooms clean? (3pts)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no, please explain what was not clean: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Shape 354"/>
          <p:cNvSpPr txBox="1"/>
          <p:nvPr/>
        </p:nvSpPr>
        <p:spPr>
          <a:xfrm>
            <a:off x="2262909" y="63815"/>
            <a:ext cx="9929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TOP OPPORTUNITY – REGION 1100</a:t>
            </a:r>
            <a:endParaRPr/>
          </a:p>
        </p:txBody>
      </p:sp>
      <p:pic>
        <p:nvPicPr>
          <p:cNvPr id="355" name="Shape 35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8725" y="1606930"/>
            <a:ext cx="7993856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2382982" y="79958"/>
            <a:ext cx="980901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100 – BOTTOM STORES TREND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1" name="Shape 121"/>
          <p:cNvGraphicFramePr/>
          <p:nvPr/>
        </p:nvGraphicFramePr>
        <p:xfrm>
          <a:off x="931900" y="257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{27244B19-936E-4CBE-80DB-2718A2155E5A}</a:tableStyleId>
              </a:tblPr>
              <a:tblGrid>
                <a:gridCol w="1847875"/>
                <a:gridCol w="667200"/>
                <a:gridCol w="766925"/>
                <a:gridCol w="711500"/>
                <a:gridCol w="645050"/>
                <a:gridCol w="545325"/>
                <a:gridCol w="667200"/>
                <a:gridCol w="667200"/>
                <a:gridCol w="667200"/>
                <a:gridCol w="953150"/>
                <a:gridCol w="762525"/>
                <a:gridCol w="927150"/>
                <a:gridCol w="927150"/>
              </a:tblGrid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Manager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January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February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March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April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August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September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October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November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December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119 Tony Goodnature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 Liliana Rutledge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118 JoAnn Sanchez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107 Jesse Quezada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108 Roy Cooper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/>
        </p:nvSpPr>
        <p:spPr>
          <a:xfrm>
            <a:off x="4475104" y="727948"/>
            <a:ext cx="47657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(Clean &amp; Safe) Were the restrooms clean? (3pts)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Shape 361"/>
          <p:cNvSpPr txBox="1"/>
          <p:nvPr/>
        </p:nvSpPr>
        <p:spPr>
          <a:xfrm>
            <a:off x="2262909" y="63815"/>
            <a:ext cx="9929091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TOP OPPORTUNITY – REGION 1200</a:t>
            </a:r>
            <a:endParaRPr/>
          </a:p>
        </p:txBody>
      </p:sp>
      <p:pic>
        <p:nvPicPr>
          <p:cNvPr id="362" name="Shape 36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0525" y="1616005"/>
            <a:ext cx="7993856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/>
        </p:nvSpPr>
        <p:spPr>
          <a:xfrm>
            <a:off x="4712753" y="750780"/>
            <a:ext cx="47657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(Clean &amp; Safe) Were the restrooms clean? (3pts)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no, please explain what was not clean: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Shape 368"/>
          <p:cNvSpPr txBox="1"/>
          <p:nvPr/>
        </p:nvSpPr>
        <p:spPr>
          <a:xfrm>
            <a:off x="2262909" y="63815"/>
            <a:ext cx="9929091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TOP OPPORTUNITY – REGION 1200</a:t>
            </a:r>
            <a:endParaRPr/>
          </a:p>
        </p:txBody>
      </p:sp>
      <p:pic>
        <p:nvPicPr>
          <p:cNvPr id="369" name="Shape 36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7888" y="1557850"/>
            <a:ext cx="8575524" cy="53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/>
        </p:nvSpPr>
        <p:spPr>
          <a:xfrm>
            <a:off x="4475104" y="727948"/>
            <a:ext cx="47657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(Clean &amp; Safe) Were the restrooms clean? (3pts)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Shape 375"/>
          <p:cNvSpPr txBox="1"/>
          <p:nvPr/>
        </p:nvSpPr>
        <p:spPr>
          <a:xfrm>
            <a:off x="2262909" y="63815"/>
            <a:ext cx="9929091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TOP OPPORTUNITY – REGION 1300</a:t>
            </a:r>
            <a:endParaRPr/>
          </a:p>
        </p:txBody>
      </p:sp>
      <p:pic>
        <p:nvPicPr>
          <p:cNvPr id="376" name="Shape 37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8912" y="1284349"/>
            <a:ext cx="8798177" cy="543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/>
        </p:nvSpPr>
        <p:spPr>
          <a:xfrm>
            <a:off x="4712753" y="750780"/>
            <a:ext cx="47657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(Clean &amp; Safe) Were the restrooms clean? (3pts)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no, please explain what was not clean: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Shape 382"/>
          <p:cNvSpPr txBox="1"/>
          <p:nvPr/>
        </p:nvSpPr>
        <p:spPr>
          <a:xfrm>
            <a:off x="2262909" y="63815"/>
            <a:ext cx="9929091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TOP OPPORTUNITY – REGION 1300</a:t>
            </a:r>
            <a:endParaRPr/>
          </a:p>
        </p:txBody>
      </p:sp>
      <p:pic>
        <p:nvPicPr>
          <p:cNvPr id="383" name="Shape 38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0838" y="1678175"/>
            <a:ext cx="7793226" cy="481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/>
        </p:nvSpPr>
        <p:spPr>
          <a:xfrm>
            <a:off x="4475104" y="727948"/>
            <a:ext cx="47657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(Clean &amp; Safe) Were the restrooms clean? (3pts)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Shape 389"/>
          <p:cNvSpPr txBox="1"/>
          <p:nvPr/>
        </p:nvSpPr>
        <p:spPr>
          <a:xfrm>
            <a:off x="2262909" y="63815"/>
            <a:ext cx="9929091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TOP OPPORTUNITY – REGION 1400</a:t>
            </a:r>
            <a:endParaRPr/>
          </a:p>
        </p:txBody>
      </p:sp>
      <p:pic>
        <p:nvPicPr>
          <p:cNvPr id="390" name="Shape 39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0525" y="1660005"/>
            <a:ext cx="7993856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/>
        </p:nvSpPr>
        <p:spPr>
          <a:xfrm>
            <a:off x="4712753" y="750780"/>
            <a:ext cx="47657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(Clean &amp; Safe) Were the restrooms clean? (3pts)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no, please explain what was not clean: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Shape 396"/>
          <p:cNvSpPr txBox="1"/>
          <p:nvPr/>
        </p:nvSpPr>
        <p:spPr>
          <a:xfrm>
            <a:off x="2262909" y="63815"/>
            <a:ext cx="9929091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TOP OPPORTUNITY – REGION 1400</a:t>
            </a:r>
            <a:endParaRPr/>
          </a:p>
        </p:txBody>
      </p:sp>
      <p:pic>
        <p:nvPicPr>
          <p:cNvPr id="397" name="Shape 39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9575" y="1480850"/>
            <a:ext cx="8050824" cy="497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/>
        </p:nvSpPr>
        <p:spPr>
          <a:xfrm>
            <a:off x="4475104" y="727948"/>
            <a:ext cx="47657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(Clean &amp; Safe) Were the restrooms clean? (3pts)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Shape 403"/>
          <p:cNvSpPr txBox="1"/>
          <p:nvPr/>
        </p:nvSpPr>
        <p:spPr>
          <a:xfrm>
            <a:off x="2262909" y="63815"/>
            <a:ext cx="9929091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TOP OPPORTUNITY – REGION 1500</a:t>
            </a:r>
            <a:endParaRPr/>
          </a:p>
        </p:txBody>
      </p:sp>
      <p:pic>
        <p:nvPicPr>
          <p:cNvPr id="404" name="Shape 40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5425" y="1310049"/>
            <a:ext cx="8705099" cy="538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/>
        </p:nvSpPr>
        <p:spPr>
          <a:xfrm>
            <a:off x="4712753" y="750780"/>
            <a:ext cx="47657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(Clean &amp; Safe) Were the restrooms clean? (3pts)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no, please explain what was not clean: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Shape 410"/>
          <p:cNvSpPr txBox="1"/>
          <p:nvPr/>
        </p:nvSpPr>
        <p:spPr>
          <a:xfrm>
            <a:off x="2262909" y="63815"/>
            <a:ext cx="9929091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TOP OPPORTUNITY – REGION 1500</a:t>
            </a:r>
            <a:endParaRPr/>
          </a:p>
        </p:txBody>
      </p:sp>
      <p:pic>
        <p:nvPicPr>
          <p:cNvPr id="411" name="Shape 41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550" y="1607000"/>
            <a:ext cx="8146951" cy="503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/>
          <p:nvPr/>
        </p:nvSpPr>
        <p:spPr>
          <a:xfrm>
            <a:off x="2398796" y="116699"/>
            <a:ext cx="9962147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002D5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– TOP PERFORMING AREA MANAGERS 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17" name="Shape 417"/>
          <p:cNvGraphicFramePr/>
          <p:nvPr/>
        </p:nvGraphicFramePr>
        <p:xfrm>
          <a:off x="3743325" y="1371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{27244B19-936E-4CBE-80DB-2718A2155E5A}</a:tableStyleId>
              </a:tblPr>
              <a:tblGrid>
                <a:gridCol w="1076925"/>
                <a:gridCol w="2766000"/>
                <a:gridCol w="1218600"/>
                <a:gridCol w="1216925"/>
              </a:tblGrid>
              <a:tr h="314325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Rank</a:t>
                      </a:r>
                      <a:endParaRPr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8761D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</a:t>
                      </a:r>
                      <a:endParaRPr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8761D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Evaluations</a:t>
                      </a:r>
                      <a:endParaRPr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Average</a:t>
                      </a:r>
                      <a:endParaRPr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8761D"/>
                    </a:solidFill>
                  </a:tcPr>
                </a:tc>
              </a:tr>
              <a:tr h="314325">
                <a:tc vMerge="1"/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Score %</a:t>
                      </a:r>
                      <a:endParaRPr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8761D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1209 Gerardo Espronceda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96.85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1202 Elsa Gupta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96.60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1204 Mario Rodriguez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96.00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1301 Amparo Martinez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94.45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419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1203 Carmen Ortega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94.27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1210 Angel Lopez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94.08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1404 Bert Olmeda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93.23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1208 Perla Beltran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92.08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1104 Joe Heineman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91.89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1506 Luke Morton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91.40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/>
        </p:nvSpPr>
        <p:spPr>
          <a:xfrm>
            <a:off x="2398796" y="116699"/>
            <a:ext cx="9962147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002D5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 SHOP – BOTTOM PERFORMING AREA MANAGERS 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23" name="Shape 423"/>
          <p:cNvGraphicFramePr/>
          <p:nvPr/>
        </p:nvGraphicFramePr>
        <p:xfrm>
          <a:off x="4105275" y="1524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{27244B19-936E-4CBE-80DB-2718A2155E5A}</a:tableStyleId>
              </a:tblPr>
              <a:tblGrid>
                <a:gridCol w="952500"/>
                <a:gridCol w="2228850"/>
                <a:gridCol w="1200150"/>
                <a:gridCol w="1114425"/>
              </a:tblGrid>
              <a:tr h="314325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Rank</a:t>
                      </a:r>
                      <a:endParaRPr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01B25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</a:t>
                      </a:r>
                      <a:endParaRPr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01B25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Evaluations</a:t>
                      </a:r>
                      <a:endParaRPr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01B2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Average</a:t>
                      </a:r>
                      <a:endParaRPr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01B25"/>
                    </a:solidFill>
                  </a:tcPr>
                </a:tc>
              </a:tr>
              <a:tr h="314325">
                <a:tc vMerge="1"/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Score %</a:t>
                      </a:r>
                      <a:endParaRPr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01B25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113 Tom Hudson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77.45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111 Richard Redman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77.30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1411 Hector Deleon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76.88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1510 Shawn McCoy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76.40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119 Tony Goodnature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76.10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 Liliana Rutledge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74.40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118 JoAnn Sanchez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73.67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1101 Tim Toepfer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73.13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107 Jesse Quezada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108 Roy Cooper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70.91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2364509" y="57647"/>
            <a:ext cx="9827491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1100– MYSTERY SHOP SCORING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Shape 12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1775" y="1375826"/>
            <a:ext cx="7993856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2382982" y="51383"/>
            <a:ext cx="980901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1100 – BOTTOM STORES TREND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3" name="Shape 133"/>
          <p:cNvGraphicFramePr/>
          <p:nvPr/>
        </p:nvGraphicFramePr>
        <p:xfrm>
          <a:off x="1243950" y="257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{27244B19-936E-4CBE-80DB-2718A2155E5A}</a:tableStyleId>
              </a:tblPr>
              <a:tblGrid>
                <a:gridCol w="1610325"/>
                <a:gridCol w="692600"/>
                <a:gridCol w="796500"/>
                <a:gridCol w="597375"/>
                <a:gridCol w="554100"/>
                <a:gridCol w="545425"/>
                <a:gridCol w="545425"/>
                <a:gridCol w="536775"/>
                <a:gridCol w="683950"/>
                <a:gridCol w="986975"/>
                <a:gridCol w="848450"/>
                <a:gridCol w="935025"/>
                <a:gridCol w="935025"/>
              </a:tblGrid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Manager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January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February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March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April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August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September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October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November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December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1109 Jorge Gonzalez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1108 Angel Guzman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1102 Alecia Jenkins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1107 Corey Tobias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1101 Tim Toepfer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2401456" y="71935"/>
            <a:ext cx="9790544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1200 – MYSTERY SHOP SCORING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Shape 14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9400" y="1412081"/>
            <a:ext cx="7993856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2382982" y="79958"/>
            <a:ext cx="980901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1200 – BOTTOM STORES TREND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6" name="Shape 146"/>
          <p:cNvGraphicFramePr/>
          <p:nvPr/>
        </p:nvGraphicFramePr>
        <p:xfrm>
          <a:off x="962025" y="2952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{27244B19-936E-4CBE-80DB-2718A2155E5A}</a:tableStyleId>
              </a:tblPr>
              <a:tblGrid>
                <a:gridCol w="1610325"/>
                <a:gridCol w="692600"/>
                <a:gridCol w="796500"/>
                <a:gridCol w="597375"/>
                <a:gridCol w="554100"/>
                <a:gridCol w="545425"/>
                <a:gridCol w="545425"/>
                <a:gridCol w="536775"/>
                <a:gridCol w="683950"/>
                <a:gridCol w="986975"/>
                <a:gridCol w="848450"/>
                <a:gridCol w="935025"/>
                <a:gridCol w="935025"/>
              </a:tblGrid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Manager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January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February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March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April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August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September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October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November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December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B5394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1208 Perla Beltran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1205 Emma Flores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1201 Efrain Trevino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1206 Lupita Reyes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1207 Tino Lozano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2382982" y="65667"/>
            <a:ext cx="980901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1300 – MYSTERY SHOP SCORING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600" y="1143000"/>
            <a:ext cx="8572500" cy="530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